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2.</a:t>
            </a:r>
            <a:r>
              <a:rPr lang="en-US" altLang="zh-CN">
                <a:solidFill>
                  <a:srgbClr val="000000"/>
                </a:solidFill>
                <a:cs typeface="Times New Roman"/>
              </a:rPr>
              <a:t>The underlined word “</a:t>
            </a:r>
            <a:r>
              <a:rPr lang="en-US" altLang="zh-CN" b="1">
                <a:solidFill>
                  <a:srgbClr val="000000"/>
                </a:solidFill>
                <a:cs typeface="Times New Roman"/>
              </a:rPr>
              <a:t>contact</a:t>
            </a:r>
            <a:r>
              <a:rPr lang="en-US" altLang="zh-CN">
                <a:solidFill>
                  <a:srgbClr val="000000"/>
                </a:solidFill>
                <a:cs typeface="Times New Roman"/>
              </a:rPr>
              <a:t>” in Paragraph 4 may mean “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t>
            </a:r>
            <a:endParaRPr lang="zh-CN" altLang="zh-CN" sz="1200">
              <a:solidFill>
                <a:srgbClr val="000000"/>
              </a:solidFill>
              <a:cs typeface="Times New Roman"/>
            </a:endParaRPr>
          </a:p>
          <a:p>
            <a:pPr marL="742950" indent="-742950" hangingPunct="0">
              <a:spcAft>
                <a:spcPts val="0"/>
              </a:spcAft>
              <a:buAutoNum type="alphaUcPeriod"/>
            </a:pPr>
            <a:r>
              <a:rPr lang="en-US" altLang="zh-CN" smtClean="0">
                <a:solidFill>
                  <a:srgbClr val="000000"/>
                </a:solidFill>
                <a:cs typeface="Times New Roman"/>
              </a:rPr>
              <a:t>call </a:t>
            </a:r>
            <a:r>
              <a:rPr lang="en-US" altLang="zh-CN">
                <a:solidFill>
                  <a:srgbClr val="000000"/>
                </a:solidFill>
                <a:cs typeface="Times New Roman"/>
              </a:rPr>
              <a:t>somebody	</a:t>
            </a:r>
            <a:endParaRPr lang="en-US" altLang="zh-CN" smtClean="0">
              <a:solidFill>
                <a:srgbClr val="000000"/>
              </a:solidFill>
              <a:cs typeface="Times New Roman"/>
            </a:endParaRPr>
          </a:p>
          <a:p>
            <a:pPr marL="742950" indent="-742950" hangingPunct="0">
              <a:spcAft>
                <a:spcPts val="0"/>
              </a:spcAft>
              <a:buAutoNum type="alphaUcPeriod"/>
            </a:pPr>
            <a:r>
              <a:rPr lang="en-US" altLang="zh-CN" smtClean="0">
                <a:solidFill>
                  <a:srgbClr val="000000"/>
                </a:solidFill>
                <a:cs typeface="Times New Roman"/>
              </a:rPr>
              <a:t>B</a:t>
            </a:r>
            <a:r>
              <a:rPr lang="en-US" altLang="zh-CN">
                <a:solidFill>
                  <a:srgbClr val="000000"/>
                </a:solidFill>
                <a:cs typeface="Times New Roman"/>
              </a:rPr>
              <a:t>. get on well with</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take care of	</a:t>
            </a:r>
            <a:endParaRPr lang="en-US" altLang="zh-CN" smtClean="0">
              <a:solidFill>
                <a:srgbClr val="000000"/>
              </a:solidFill>
              <a:cs typeface="Times New Roman"/>
            </a:endParaRPr>
          </a:p>
          <a:p>
            <a:pPr hangingPunct="0">
              <a:spcAft>
                <a:spcPts val="0"/>
              </a:spcAft>
            </a:pPr>
            <a:r>
              <a:rPr lang="en-US" altLang="zh-CN" smtClean="0">
                <a:solidFill>
                  <a:srgbClr val="000000"/>
                </a:solidFill>
                <a:cs typeface="Times New Roman"/>
              </a:rPr>
              <a:t>D</a:t>
            </a:r>
            <a:r>
              <a:rPr lang="en-US" altLang="zh-CN">
                <a:solidFill>
                  <a:srgbClr val="000000"/>
                </a:solidFill>
                <a:cs typeface="Times New Roman"/>
              </a:rPr>
              <a:t>. make a difference </a:t>
            </a:r>
            <a:r>
              <a:rPr lang="en-US" altLang="zh-CN" smtClean="0">
                <a:solidFill>
                  <a:srgbClr val="000000"/>
                </a:solidFill>
                <a:cs typeface="Times New Roman"/>
              </a:rPr>
              <a:t>to</a:t>
            </a:r>
            <a:endParaRPr lang="zh-CN" altLang="zh-CN" sz="1200">
              <a:solidFill>
                <a:srgbClr val="000000"/>
              </a:solidFill>
              <a:cs typeface="Times New Roman"/>
            </a:endParaRPr>
          </a:p>
        </p:txBody>
      </p:sp>
      <p:sp>
        <p:nvSpPr>
          <p:cNvPr id="3" name="矩形 2"/>
          <p:cNvSpPr/>
          <p:nvPr/>
        </p:nvSpPr>
        <p:spPr>
          <a:xfrm>
            <a:off x="1117129" y="908720"/>
            <a:ext cx="518091" cy="646331"/>
          </a:xfrm>
          <a:prstGeom prst="rect">
            <a:avLst/>
          </a:prstGeom>
        </p:spPr>
        <p:txBody>
          <a:bodyPr wrap="none">
            <a:spAutoFit/>
          </a:bodyPr>
          <a:lstStyle/>
          <a:p>
            <a:r>
              <a:rPr lang="en-US" altLang="zh-CN" sz="3600" smtClean="0"/>
              <a:t>A</a:t>
            </a:r>
            <a:endParaRPr lang="zh-CN" altLang="en-US" sz="3600"/>
          </a:p>
        </p:txBody>
      </p:sp>
    </p:spTree>
    <p:extLst>
      <p:ext uri="{BB962C8B-B14F-4D97-AF65-F5344CB8AC3E}">
        <p14:creationId xmlns:p14="http://schemas.microsoft.com/office/powerpoint/2010/main" val="75315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the people who found a wallet with money in it tried to contact the owner.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％的人捡到装有现金的钱包后会尝试联系主人，因此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“contact”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的意思是</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联系</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597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3.</a:t>
            </a:r>
            <a:r>
              <a:rPr lang="en-US" altLang="zh-CN">
                <a:solidFill>
                  <a:srgbClr val="00B0F0"/>
                </a:solidFill>
                <a:ea typeface="楷体"/>
                <a:cs typeface="Times New Roman"/>
              </a:rPr>
              <a:t>                                    </a:t>
            </a:r>
            <a:r>
              <a:rPr lang="en-US" altLang="zh-CN">
                <a:solidFill>
                  <a:srgbClr val="000000"/>
                </a:solidFill>
                <a:cs typeface="Times New Roman"/>
              </a:rPr>
              <a:t> What’s the main idea of the passage</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It’s important for people to return lost wallets.</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Good character helps people live a rich life.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Being honest can help people build good relationships.</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People are more likely to return wallets with more money in them</a:t>
            </a:r>
            <a:r>
              <a:rPr lang="en-US" altLang="zh-CN" smtClean="0">
                <a:solidFill>
                  <a:srgbClr val="000000"/>
                </a:solidFill>
                <a:cs typeface="Times New Roman"/>
              </a:rPr>
              <a:t>.</a:t>
            </a:r>
            <a:endParaRPr lang="zh-CN" altLang="zh-CN" sz="1200">
              <a:solidFill>
                <a:srgbClr val="000000"/>
              </a:solidFill>
              <a:cs typeface="Times New Roman"/>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8486" y="912912"/>
            <a:ext cx="4502240"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1126654" y="937295"/>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372592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205801"/>
          </a:xfrm>
        </p:spPr>
        <p:txBody>
          <a:bodyPr/>
          <a:lstStyle/>
          <a:p>
            <a:pPr hangingPunct="0">
              <a:lnSpc>
                <a:spcPct val="140000"/>
              </a:lnSpc>
              <a:spcAft>
                <a:spcPts val="0"/>
              </a:spcAft>
              <a:tabLst>
                <a:tab pos="5295900" algn="l"/>
                <a:tab pos="5645150" algn="l"/>
                <a:tab pos="9861550" algn="l"/>
              </a:tabLs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主旨大意题。通读全文可知，本文主要介绍了一项归还钱包的实验。根据最后一段中的</a:t>
            </a:r>
            <a:r>
              <a:rPr lang="en-US" altLang="zh-CN" sz="3500" b="1">
                <a:solidFill>
                  <a:srgbClr val="FF0000"/>
                </a:solidFill>
                <a:latin typeface="+mn-ea"/>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 act of returning a lost wallet shows a person’s good character</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品质</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easily builds a good and close relationship among people.</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归还一个丢失的钱包的行为显示了一个人的良好品质。这很容易在人们之间建立良好而亲密的关系。</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mn-ea"/>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可知，本文是在讲述诚实有助于建立良好关系。故选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9445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4545130"/>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797529"/>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340768"/>
            <a:ext cx="11485848" cy="16547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scientists don’t know clearly why people are more likely to return a wallet with more money in it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98573" y="2926380"/>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科学家们不清楚为什么人们更有可能归还一个装有更多钱的钱包。</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406574" y="4483035"/>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是一个复合句。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引导的是一个宾语从句。</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1201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590" y="705886"/>
            <a:ext cx="11089232" cy="1464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内容占位符 1"/>
          <p:cNvSpPr>
            <a:spLocks noGrp="1"/>
          </p:cNvSpPr>
          <p:nvPr>
            <p:ph idx="1"/>
          </p:nvPr>
        </p:nvSpPr>
        <p:spPr>
          <a:xfrm>
            <a:off x="360854" y="3762955"/>
            <a:ext cx="11485848" cy="818173"/>
          </a:xfrm>
        </p:spPr>
        <p:txBody>
          <a:bodyPr/>
          <a:lstStyle/>
          <a:p>
            <a:pPr algn="r" hangingPunct="0">
              <a:spcAft>
                <a:spcPts val="0"/>
              </a:spcAft>
            </a:pPr>
            <a:r>
              <a:rPr lang="zh-CN" altLang="zh-CN" smtClean="0">
                <a:solidFill>
                  <a:srgbClr val="000000"/>
                </a:solidFill>
                <a:cs typeface="Times New Roman"/>
              </a:rPr>
              <a:t>（</a:t>
            </a:r>
            <a:r>
              <a:rPr lang="zh-CN" altLang="zh-CN">
                <a:solidFill>
                  <a:srgbClr val="000000"/>
                </a:solidFill>
                <a:ea typeface="仿宋"/>
                <a:cs typeface="Times New Roman"/>
              </a:rPr>
              <a:t>浙江温州龙湾区多校联考</a:t>
            </a:r>
            <a:r>
              <a:rPr lang="zh-CN" altLang="zh-CN" smtClean="0">
                <a:solidFill>
                  <a:srgbClr val="000000"/>
                </a:solidFill>
                <a:cs typeface="Times New Roman"/>
              </a:rPr>
              <a:t>）</a:t>
            </a:r>
            <a:endParaRPr lang="zh-CN" altLang="zh-CN" sz="1200">
              <a:solidFill>
                <a:srgbClr val="000000"/>
              </a:solidFill>
              <a:cs typeface="Times New Roman"/>
            </a:endParaRPr>
          </a:p>
        </p:txBody>
      </p:sp>
      <p:pic>
        <p:nvPicPr>
          <p:cNvPr id="6" name="图片 5"/>
          <p:cNvPicPr>
            <a:picLocks noChangeAspect="1"/>
          </p:cNvPicPr>
          <p:nvPr/>
        </p:nvPicPr>
        <p:blipFill>
          <a:blip r:embed="rId3"/>
          <a:stretch>
            <a:fillRect/>
          </a:stretch>
        </p:blipFill>
        <p:spPr>
          <a:xfrm>
            <a:off x="550590" y="2260332"/>
            <a:ext cx="3024336" cy="790377"/>
          </a:xfrm>
          <a:prstGeom prst="rect">
            <a:avLst/>
          </a:prstGeom>
        </p:spPr>
      </p:pic>
      <p:sp>
        <p:nvSpPr>
          <p:cNvPr id="7" name="矩形 6"/>
          <p:cNvSpPr/>
          <p:nvPr/>
        </p:nvSpPr>
        <p:spPr>
          <a:xfrm>
            <a:off x="344734" y="2191517"/>
            <a:ext cx="11485848" cy="1754326"/>
          </a:xfrm>
          <a:prstGeom prst="rect">
            <a:avLst/>
          </a:prstGeom>
        </p:spPr>
        <p:txBody>
          <a:bodyPr wrap="square">
            <a:spAutoFit/>
          </a:bodyPr>
          <a:lstStyle/>
          <a:p>
            <a:pPr algn="just">
              <a:lnSpc>
                <a:spcPct val="150000"/>
              </a:lnSpc>
              <a:spcAft>
                <a:spcPts val="0"/>
              </a:spcAft>
            </a:pPr>
            <a:r>
              <a:rPr lang="en-US" altLang="zh-CN" sz="3600" b="0" smtClean="0">
                <a:solidFill>
                  <a:srgbClr val="000000"/>
                </a:solidFill>
                <a:ea typeface="楷体" panose="02010609060101010101" pitchFamily="49" charset="-122"/>
                <a:cs typeface="Times New Roman" panose="02020603050405020304" pitchFamily="18" charset="0"/>
              </a:rPr>
              <a:t>                            </a:t>
            </a:r>
            <a:r>
              <a:rPr lang="zh-CN" altLang="zh-CN" sz="3600" b="0" smtClean="0">
                <a:solidFill>
                  <a:srgbClr val="000000"/>
                </a:solidFill>
                <a:ea typeface="楷体" panose="02010609060101010101" pitchFamily="49" charset="-122"/>
                <a:cs typeface="Times New Roman" panose="02020603050405020304" pitchFamily="18" charset="0"/>
              </a:rPr>
              <a:t>本文</a:t>
            </a:r>
            <a:r>
              <a:rPr lang="zh-CN" altLang="zh-CN" sz="3600" b="0">
                <a:solidFill>
                  <a:srgbClr val="000000"/>
                </a:solidFill>
                <a:ea typeface="楷体" panose="02010609060101010101" pitchFamily="49" charset="-122"/>
                <a:cs typeface="Times New Roman" panose="02020603050405020304" pitchFamily="18" charset="0"/>
              </a:rPr>
              <a:t>主要介绍了一项关于人们是否会归还丢失的钱包的实验。</a:t>
            </a:r>
            <a:endParaRPr lang="zh-CN" altLang="zh-CN" sz="9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50764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4647747"/>
          </a:xfrm>
        </p:spPr>
        <p:txBody>
          <a:bodyPr/>
          <a:lstStyle/>
          <a:p>
            <a:pPr indent="715963" hangingPunct="0">
              <a:lnSpc>
                <a:spcPct val="130000"/>
              </a:lnSpc>
              <a:spcAft>
                <a:spcPts val="0"/>
              </a:spcAft>
            </a:pPr>
            <a:r>
              <a:rPr lang="en-US" altLang="zh-CN" sz="3300">
                <a:solidFill>
                  <a:srgbClr val="000000"/>
                </a:solidFill>
                <a:cs typeface="Times New Roman"/>
              </a:rPr>
              <a:t>If someone finds a wallet with lots of money, is he/she likely to return it</a:t>
            </a:r>
            <a:r>
              <a:rPr lang="zh-CN" altLang="zh-CN" sz="3300">
                <a:solidFill>
                  <a:srgbClr val="000000"/>
                </a:solidFill>
                <a:cs typeface="Times New Roman"/>
              </a:rPr>
              <a:t>？</a:t>
            </a:r>
          </a:p>
          <a:p>
            <a:pPr indent="625475" hangingPunct="0">
              <a:lnSpc>
                <a:spcPct val="130000"/>
              </a:lnSpc>
              <a:spcAft>
                <a:spcPts val="0"/>
              </a:spcAft>
            </a:pPr>
            <a:r>
              <a:rPr lang="en-US" altLang="zh-CN" sz="3300">
                <a:solidFill>
                  <a:srgbClr val="000000"/>
                </a:solidFill>
                <a:cs typeface="Times New Roman"/>
              </a:rPr>
              <a:t>A team from the US and Switzerland did an experiment</a:t>
            </a:r>
            <a:r>
              <a:rPr lang="zh-CN" altLang="zh-CN" sz="3300">
                <a:solidFill>
                  <a:srgbClr val="000000"/>
                </a:solidFill>
                <a:cs typeface="Times New Roman"/>
              </a:rPr>
              <a:t>（</a:t>
            </a:r>
            <a:r>
              <a:rPr lang="zh-CN" altLang="zh-CN" sz="3300">
                <a:solidFill>
                  <a:srgbClr val="000000"/>
                </a:solidFill>
                <a:ea typeface="楷体"/>
                <a:cs typeface="Times New Roman"/>
              </a:rPr>
              <a:t>实验</a:t>
            </a:r>
            <a:r>
              <a:rPr lang="zh-CN" altLang="zh-CN" sz="3300">
                <a:solidFill>
                  <a:srgbClr val="000000"/>
                </a:solidFill>
                <a:cs typeface="Times New Roman"/>
              </a:rPr>
              <a:t>）</a:t>
            </a:r>
            <a:r>
              <a:rPr lang="en-US" altLang="zh-CN" sz="3300">
                <a:solidFill>
                  <a:srgbClr val="000000"/>
                </a:solidFill>
                <a:cs typeface="Times New Roman"/>
              </a:rPr>
              <a:t> in forty countries around the world. The scientists took over 17</a:t>
            </a:r>
            <a:r>
              <a:rPr lang="zh-CN" altLang="zh-CN" sz="3300">
                <a:solidFill>
                  <a:srgbClr val="000000"/>
                </a:solidFill>
                <a:cs typeface="Times New Roman"/>
              </a:rPr>
              <a:t>，</a:t>
            </a:r>
            <a:r>
              <a:rPr lang="en-US" altLang="zh-CN" sz="3300">
                <a:solidFill>
                  <a:srgbClr val="000000"/>
                </a:solidFill>
                <a:cs typeface="Times New Roman"/>
              </a:rPr>
              <a:t>000 “lost” wallets to different places, such as hotels, post offices and banks. Then they waited to see if the workers in these places tried to call the owner of the wallet</a:t>
            </a:r>
            <a:r>
              <a:rPr lang="en-US" altLang="zh-CN" sz="3300" smtClean="0">
                <a:solidFill>
                  <a:srgbClr val="000000"/>
                </a:solidFill>
                <a:cs typeface="Times New Roman"/>
              </a:rPr>
              <a:t>.</a:t>
            </a:r>
            <a:endParaRPr lang="zh-CN" altLang="zh-CN" sz="3300">
              <a:solidFill>
                <a:srgbClr val="000000"/>
              </a:solidFill>
              <a:cs typeface="Times New Roman"/>
            </a:endParaRPr>
          </a:p>
        </p:txBody>
      </p:sp>
    </p:spTree>
    <p:extLst>
      <p:ext uri="{BB962C8B-B14F-4D97-AF65-F5344CB8AC3E}">
        <p14:creationId xmlns:p14="http://schemas.microsoft.com/office/powerpoint/2010/main" val="284628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4375" hangingPunct="0">
              <a:spcAft>
                <a:spcPts val="0"/>
              </a:spcAft>
            </a:pPr>
            <a:r>
              <a:rPr lang="en-US" altLang="zh-CN">
                <a:solidFill>
                  <a:srgbClr val="000000"/>
                </a:solidFill>
                <a:cs typeface="Times New Roman"/>
              </a:rPr>
              <a:t>The wallets were a little special. Most of the wallets had no money, some had as much money as $13. Each wallet had three cards with the information of the owner</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2670562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809732"/>
          </a:xfrm>
        </p:spPr>
        <p:txBody>
          <a:bodyPr/>
          <a:lstStyle/>
          <a:p>
            <a:pPr indent="714375" hangingPunct="0">
              <a:spcAft>
                <a:spcPts val="0"/>
              </a:spcAft>
            </a:pPr>
            <a:r>
              <a:rPr lang="en-US" altLang="zh-CN">
                <a:solidFill>
                  <a:srgbClr val="000000"/>
                </a:solidFill>
                <a:cs typeface="Times New Roman"/>
              </a:rPr>
              <a:t>The scientists thought returning a lost wallet was about being honest. They wanted to know how people would act if no one was watching them. Before the experiment started, the scientists hoped that the wallets with money in them would be less likely to be returned. But in fact, it was not true. 51</a:t>
            </a:r>
            <a:r>
              <a:rPr lang="zh-CN" altLang="zh-CN">
                <a:solidFill>
                  <a:srgbClr val="000000"/>
                </a:solidFill>
                <a:cs typeface="Times New Roman"/>
              </a:rPr>
              <a:t>％</a:t>
            </a:r>
            <a:r>
              <a:rPr lang="en-US" altLang="zh-CN">
                <a:solidFill>
                  <a:srgbClr val="000000"/>
                </a:solidFill>
                <a:cs typeface="Times New Roman"/>
              </a:rPr>
              <a:t> of the people who found a wallet with money in it tried to </a:t>
            </a:r>
            <a:r>
              <a:rPr lang="en-US" altLang="zh-CN" b="1" u="sng">
                <a:solidFill>
                  <a:srgbClr val="000000"/>
                </a:solidFill>
                <a:uFill>
                  <a:solidFill>
                    <a:srgbClr val="000000"/>
                  </a:solidFill>
                </a:uFill>
                <a:cs typeface="Times New Roman"/>
              </a:rPr>
              <a:t>contact</a:t>
            </a:r>
            <a:r>
              <a:rPr lang="en-US" altLang="zh-CN">
                <a:solidFill>
                  <a:srgbClr val="000000"/>
                </a:solidFill>
                <a:cs typeface="Times New Roman"/>
              </a:rPr>
              <a:t> the owner</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1258433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4375" hangingPunct="0">
              <a:spcAft>
                <a:spcPts val="0"/>
              </a:spcAft>
            </a:pPr>
            <a:r>
              <a:rPr lang="en-US" altLang="zh-CN">
                <a:solidFill>
                  <a:srgbClr val="000000"/>
                </a:solidFill>
                <a:cs typeface="Times New Roman"/>
              </a:rPr>
              <a:t>In the US, the UK, and Poland, the scientists decided to have a “big money” test. Some wallets had money worth about $100. In those countries, 46</a:t>
            </a:r>
            <a:r>
              <a:rPr lang="zh-CN" altLang="zh-CN">
                <a:solidFill>
                  <a:srgbClr val="000000"/>
                </a:solidFill>
                <a:cs typeface="Times New Roman"/>
              </a:rPr>
              <a:t>％</a:t>
            </a:r>
            <a:r>
              <a:rPr lang="en-US" altLang="zh-CN">
                <a:solidFill>
                  <a:srgbClr val="000000"/>
                </a:solidFill>
                <a:cs typeface="Times New Roman"/>
              </a:rPr>
              <a:t> of wallets with no money were returned, and 61</a:t>
            </a:r>
            <a:r>
              <a:rPr lang="zh-CN" altLang="zh-CN">
                <a:solidFill>
                  <a:srgbClr val="000000"/>
                </a:solidFill>
                <a:cs typeface="Times New Roman"/>
              </a:rPr>
              <a:t>％</a:t>
            </a:r>
            <a:r>
              <a:rPr lang="en-US" altLang="zh-CN">
                <a:solidFill>
                  <a:srgbClr val="000000"/>
                </a:solidFill>
                <a:cs typeface="Times New Roman"/>
              </a:rPr>
              <a:t> of those with $13 were returned. And 72</a:t>
            </a:r>
            <a:r>
              <a:rPr lang="zh-CN" altLang="zh-CN">
                <a:solidFill>
                  <a:srgbClr val="000000"/>
                </a:solidFill>
                <a:cs typeface="Times New Roman"/>
              </a:rPr>
              <a:t>％</a:t>
            </a:r>
            <a:r>
              <a:rPr lang="en-US" altLang="zh-CN">
                <a:solidFill>
                  <a:srgbClr val="000000"/>
                </a:solidFill>
                <a:cs typeface="Times New Roman"/>
              </a:rPr>
              <a:t> of wallets with nearly $100 were returned</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3341985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4375" hangingPunct="0">
              <a:spcAft>
                <a:spcPts val="0"/>
              </a:spcAft>
            </a:pPr>
            <a:r>
              <a:rPr lang="en-US" altLang="zh-CN">
                <a:solidFill>
                  <a:srgbClr val="000000"/>
                </a:solidFill>
                <a:cs typeface="Times New Roman"/>
              </a:rPr>
              <a:t>The scientists don’t know clearly why people are more likely to return a wallet with more money in it. But the act of returning a lost wallet shows a person’s good character</a:t>
            </a:r>
            <a:r>
              <a:rPr lang="zh-CN" altLang="zh-CN">
                <a:solidFill>
                  <a:srgbClr val="000000"/>
                </a:solidFill>
                <a:cs typeface="Times New Roman"/>
              </a:rPr>
              <a:t>（</a:t>
            </a:r>
            <a:r>
              <a:rPr lang="zh-CN" altLang="zh-CN">
                <a:solidFill>
                  <a:srgbClr val="000000"/>
                </a:solidFill>
                <a:ea typeface="楷体"/>
                <a:cs typeface="Times New Roman"/>
              </a:rPr>
              <a:t>品质</a:t>
            </a:r>
            <a:r>
              <a:rPr lang="zh-CN" altLang="zh-CN">
                <a:solidFill>
                  <a:srgbClr val="000000"/>
                </a:solidFill>
                <a:cs typeface="Times New Roman"/>
              </a:rPr>
              <a:t>）</a:t>
            </a:r>
            <a:r>
              <a:rPr lang="en-US" altLang="zh-CN">
                <a:solidFill>
                  <a:srgbClr val="000000"/>
                </a:solidFill>
                <a:cs typeface="Times New Roman"/>
              </a:rPr>
              <a:t>. It easily builds a good and close relationship among people</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2236889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1.</a:t>
            </a:r>
            <a:r>
              <a:rPr lang="en-US" altLang="zh-CN">
                <a:solidFill>
                  <a:srgbClr val="000000"/>
                </a:solidFill>
                <a:cs typeface="Times New Roman"/>
              </a:rPr>
              <a:t>Why did scientists do the experiment</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To learn how people make money.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To test how honest people are.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To study how important kindness is.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To see how people help others</a:t>
            </a:r>
            <a:r>
              <a:rPr lang="en-US" altLang="zh-CN" smtClean="0">
                <a:solidFill>
                  <a:srgbClr val="000000"/>
                </a:solidFill>
                <a:cs typeface="Times New Roman"/>
              </a:rPr>
              <a:t>.</a:t>
            </a:r>
            <a:endParaRPr lang="zh-CN" altLang="zh-CN" sz="1200">
              <a:solidFill>
                <a:srgbClr val="000000"/>
              </a:solidFill>
              <a:cs typeface="Times New Roman"/>
            </a:endParaRPr>
          </a:p>
        </p:txBody>
      </p:sp>
      <p:sp>
        <p:nvSpPr>
          <p:cNvPr id="3" name="矩形 2"/>
          <p:cNvSpPr/>
          <p:nvPr/>
        </p:nvSpPr>
        <p:spPr>
          <a:xfrm>
            <a:off x="1126654" y="937295"/>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906093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39738"/>
            <a:ext cx="11485848" cy="6124754"/>
          </a:xfrm>
        </p:spPr>
        <p:txBody>
          <a:bodyPr/>
          <a:lstStyle/>
          <a:p>
            <a:pPr hangingPunct="0">
              <a:lnSpc>
                <a:spcPct val="140000"/>
              </a:lnSpc>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someone finds a wallet with lots of money, is he/she likely to return it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可知，文章开头提出，如果有人捡到装有很多钱的钱包，他</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她可能会归还它吗？接下来介绍了实验。根据最后一段中的</a:t>
            </a:r>
            <a:r>
              <a:rPr lang="en-US" altLang="zh-CN" sz="3500" b="1">
                <a:solidFill>
                  <a:srgbClr val="FF0000"/>
                </a:solidFill>
                <a:latin typeface="+mn-ea"/>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 act of returning a lost wallet shows a person’s good character</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品质</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mn-ea"/>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可知，归还一个丢失的钱包的行为显示了一个人的良好品质。因此这个实验的目的是测验人们的诚实程度。故选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825487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684</Words>
  <Application>Microsoft Office PowerPoint</Application>
  <PresentationFormat>自定义</PresentationFormat>
  <Paragraphs>34</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